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7" r:id="rId1"/>
  </p:sldMasterIdLst>
  <p:notesMasterIdLst>
    <p:notesMasterId r:id="rId23"/>
  </p:notesMasterIdLst>
  <p:handoutMasterIdLst>
    <p:handoutMasterId r:id="rId24"/>
  </p:handoutMasterIdLst>
  <p:sldIdLst>
    <p:sldId id="592" r:id="rId2"/>
    <p:sldId id="568" r:id="rId3"/>
    <p:sldId id="569" r:id="rId4"/>
    <p:sldId id="626" r:id="rId5"/>
    <p:sldId id="627" r:id="rId6"/>
    <p:sldId id="625" r:id="rId7"/>
    <p:sldId id="593" r:id="rId8"/>
    <p:sldId id="599" r:id="rId9"/>
    <p:sldId id="600" r:id="rId10"/>
    <p:sldId id="604" r:id="rId11"/>
    <p:sldId id="605" r:id="rId12"/>
    <p:sldId id="606" r:id="rId13"/>
    <p:sldId id="608" r:id="rId14"/>
    <p:sldId id="609" r:id="rId15"/>
    <p:sldId id="610" r:id="rId16"/>
    <p:sldId id="614" r:id="rId17"/>
    <p:sldId id="615" r:id="rId18"/>
    <p:sldId id="621" r:id="rId19"/>
    <p:sldId id="620" r:id="rId20"/>
    <p:sldId id="623" r:id="rId21"/>
    <p:sldId id="62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src" initials="s" lastIdx="1" clrIdx="0">
    <p:extLst>
      <p:ext uri="{19B8F6BF-5375-455C-9EA6-DF929625EA0E}">
        <p15:presenceInfo xmlns:p15="http://schemas.microsoft.com/office/powerpoint/2012/main" userId=" src" providerId="None"/>
      </p:ext>
    </p:extLst>
  </p:cmAuthor>
  <p:cmAuthor id="2" name="Shopon Ahmed" initials="SA" lastIdx="1" clrIdx="1">
    <p:extLst>
      <p:ext uri="{19B8F6BF-5375-455C-9EA6-DF929625EA0E}">
        <p15:presenceInfo xmlns:p15="http://schemas.microsoft.com/office/powerpoint/2012/main" userId="Shopon Ahme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B31366"/>
    <a:srgbClr val="B41E8E"/>
    <a:srgbClr val="B33996"/>
    <a:srgbClr val="010101"/>
    <a:srgbClr val="FEFEFE"/>
    <a:srgbClr val="0B1412"/>
    <a:srgbClr val="021113"/>
    <a:srgbClr val="F0F2F5"/>
    <a:srgbClr val="F8F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3943" autoAdjust="0"/>
  </p:normalViewPr>
  <p:slideViewPr>
    <p:cSldViewPr snapToGrid="0" snapToObjects="1">
      <p:cViewPr varScale="1">
        <p:scale>
          <a:sx n="77" d="100"/>
          <a:sy n="77" d="100"/>
        </p:scale>
        <p:origin x="8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2898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DFA9-38CF-7D4C-9EB4-7A6A0A01A9C5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C5D27-E275-914C-B9A8-807C55B00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9CB90-614C-5144-87C1-67812BEDF5F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E7EC0-9BE3-5541-9D76-7DE32A6C9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4763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5698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40333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8460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23782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57661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CACE1B91-8679-4A80-9DA4-49695284824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12191999" cy="6857999"/>
          </a:xfrm>
          <a:custGeom>
            <a:avLst/>
            <a:gdLst>
              <a:gd name="connsiteX0" fmla="*/ 0 w 2394859"/>
              <a:gd name="connsiteY0" fmla="*/ 0 h 4294193"/>
              <a:gd name="connsiteX1" fmla="*/ 2394859 w 2394859"/>
              <a:gd name="connsiteY1" fmla="*/ 0 h 4294193"/>
              <a:gd name="connsiteX2" fmla="*/ 2394859 w 2394859"/>
              <a:gd name="connsiteY2" fmla="*/ 4294193 h 4294193"/>
              <a:gd name="connsiteX3" fmla="*/ 0 w 2394859"/>
              <a:gd name="connsiteY3" fmla="*/ 4294193 h 4294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4859" h="4294193">
                <a:moveTo>
                  <a:pt x="0" y="0"/>
                </a:moveTo>
                <a:lnTo>
                  <a:pt x="2394859" y="0"/>
                </a:lnTo>
                <a:lnTo>
                  <a:pt x="2394859" y="4294193"/>
                </a:lnTo>
                <a:lnTo>
                  <a:pt x="0" y="42941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976495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273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DE04123-B3D7-43BC-87A5-71FBBC1594C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096000" y="533400"/>
            <a:ext cx="5562596" cy="4584701"/>
          </a:xfrm>
          <a:custGeom>
            <a:avLst/>
            <a:gdLst>
              <a:gd name="connsiteX0" fmla="*/ 0 w 5562596"/>
              <a:gd name="connsiteY0" fmla="*/ 0 h 4584701"/>
              <a:gd name="connsiteX1" fmla="*/ 5562596 w 5562596"/>
              <a:gd name="connsiteY1" fmla="*/ 0 h 4584701"/>
              <a:gd name="connsiteX2" fmla="*/ 5562596 w 5562596"/>
              <a:gd name="connsiteY2" fmla="*/ 4584701 h 4584701"/>
              <a:gd name="connsiteX3" fmla="*/ 0 w 5562596"/>
              <a:gd name="connsiteY3" fmla="*/ 4584701 h 458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2596" h="4584701">
                <a:moveTo>
                  <a:pt x="0" y="0"/>
                </a:moveTo>
                <a:lnTo>
                  <a:pt x="5562596" y="0"/>
                </a:lnTo>
                <a:lnTo>
                  <a:pt x="5562596" y="4584701"/>
                </a:lnTo>
                <a:lnTo>
                  <a:pt x="0" y="45847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9521144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C7C8A1-45A8-4FB8-A407-744573E7BB9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0" y="1"/>
            <a:ext cx="12192000" cy="3733869"/>
          </a:xfrm>
          <a:custGeom>
            <a:avLst/>
            <a:gdLst>
              <a:gd name="connsiteX0" fmla="*/ 0 w 12192000"/>
              <a:gd name="connsiteY0" fmla="*/ 0 h 3733869"/>
              <a:gd name="connsiteX1" fmla="*/ 12192000 w 12192000"/>
              <a:gd name="connsiteY1" fmla="*/ 0 h 3733869"/>
              <a:gd name="connsiteX2" fmla="*/ 12192000 w 12192000"/>
              <a:gd name="connsiteY2" fmla="*/ 3733869 h 3733869"/>
              <a:gd name="connsiteX3" fmla="*/ 0 w 12192000"/>
              <a:gd name="connsiteY3" fmla="*/ 3733869 h 3733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33869">
                <a:moveTo>
                  <a:pt x="0" y="0"/>
                </a:moveTo>
                <a:lnTo>
                  <a:pt x="12192000" y="0"/>
                </a:lnTo>
                <a:lnTo>
                  <a:pt x="12192000" y="3733869"/>
                </a:lnTo>
                <a:lnTo>
                  <a:pt x="0" y="37338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17184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1E872EE-F327-47F1-A853-EE44AF1ABDC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33401" y="4748158"/>
            <a:ext cx="11125197" cy="2109842"/>
          </a:xfrm>
          <a:custGeom>
            <a:avLst/>
            <a:gdLst>
              <a:gd name="connsiteX0" fmla="*/ 0 w 11125197"/>
              <a:gd name="connsiteY0" fmla="*/ 0 h 2109842"/>
              <a:gd name="connsiteX1" fmla="*/ 11125197 w 11125197"/>
              <a:gd name="connsiteY1" fmla="*/ 0 h 2109842"/>
              <a:gd name="connsiteX2" fmla="*/ 11125197 w 11125197"/>
              <a:gd name="connsiteY2" fmla="*/ 2109842 h 2109842"/>
              <a:gd name="connsiteX3" fmla="*/ 0 w 11125197"/>
              <a:gd name="connsiteY3" fmla="*/ 2109842 h 210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5197" h="2109842">
                <a:moveTo>
                  <a:pt x="0" y="0"/>
                </a:moveTo>
                <a:lnTo>
                  <a:pt x="11125197" y="0"/>
                </a:lnTo>
                <a:lnTo>
                  <a:pt x="11125197" y="2109842"/>
                </a:lnTo>
                <a:lnTo>
                  <a:pt x="0" y="210984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520690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413667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A55EAD3-88E1-4B28-A055-BC2830B6D86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144884" y="1830015"/>
            <a:ext cx="1902232" cy="1902230"/>
          </a:xfrm>
          <a:custGeom>
            <a:avLst/>
            <a:gdLst>
              <a:gd name="connsiteX0" fmla="*/ 951116 w 1902232"/>
              <a:gd name="connsiteY0" fmla="*/ 0 h 1902230"/>
              <a:gd name="connsiteX1" fmla="*/ 1902232 w 1902232"/>
              <a:gd name="connsiteY1" fmla="*/ 951115 h 1902230"/>
              <a:gd name="connsiteX2" fmla="*/ 951116 w 1902232"/>
              <a:gd name="connsiteY2" fmla="*/ 1902230 h 1902230"/>
              <a:gd name="connsiteX3" fmla="*/ 0 w 1902232"/>
              <a:gd name="connsiteY3" fmla="*/ 951115 h 1902230"/>
              <a:gd name="connsiteX4" fmla="*/ 951116 w 1902232"/>
              <a:gd name="connsiteY4" fmla="*/ 0 h 190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2232" h="1902230">
                <a:moveTo>
                  <a:pt x="951116" y="0"/>
                </a:moveTo>
                <a:cubicBezTo>
                  <a:pt x="1476403" y="0"/>
                  <a:pt x="1902232" y="425829"/>
                  <a:pt x="1902232" y="951115"/>
                </a:cubicBezTo>
                <a:cubicBezTo>
                  <a:pt x="1902232" y="1476401"/>
                  <a:pt x="1476403" y="1902230"/>
                  <a:pt x="951116" y="1902230"/>
                </a:cubicBezTo>
                <a:cubicBezTo>
                  <a:pt x="425829" y="1902230"/>
                  <a:pt x="0" y="1476401"/>
                  <a:pt x="0" y="951115"/>
                </a:cubicBezTo>
                <a:cubicBezTo>
                  <a:pt x="0" y="425829"/>
                  <a:pt x="425829" y="0"/>
                  <a:pt x="9511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4857466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4AA6A71-7EAD-440C-8BA0-356A10161C3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7377" y="0"/>
            <a:ext cx="6904622" cy="6858000"/>
          </a:xfrm>
          <a:custGeom>
            <a:avLst/>
            <a:gdLst>
              <a:gd name="connsiteX0" fmla="*/ 0 w 6904622"/>
              <a:gd name="connsiteY0" fmla="*/ 0 h 6858000"/>
              <a:gd name="connsiteX1" fmla="*/ 6904622 w 6904622"/>
              <a:gd name="connsiteY1" fmla="*/ 0 h 6858000"/>
              <a:gd name="connsiteX2" fmla="*/ 6904622 w 6904622"/>
              <a:gd name="connsiteY2" fmla="*/ 6858000 h 6858000"/>
              <a:gd name="connsiteX3" fmla="*/ 0 w 69046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04622" h="6858000">
                <a:moveTo>
                  <a:pt x="0" y="0"/>
                </a:moveTo>
                <a:lnTo>
                  <a:pt x="6904622" y="0"/>
                </a:lnTo>
                <a:lnTo>
                  <a:pt x="69046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490664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CB6B700-F7EE-4346-8B98-682069CDE92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912687" y="1785983"/>
            <a:ext cx="1550854" cy="1550852"/>
          </a:xfrm>
          <a:custGeom>
            <a:avLst/>
            <a:gdLst>
              <a:gd name="connsiteX0" fmla="*/ 775427 w 1550854"/>
              <a:gd name="connsiteY0" fmla="*/ 0 h 1550852"/>
              <a:gd name="connsiteX1" fmla="*/ 1550854 w 1550854"/>
              <a:gd name="connsiteY1" fmla="*/ 775426 h 1550852"/>
              <a:gd name="connsiteX2" fmla="*/ 775427 w 1550854"/>
              <a:gd name="connsiteY2" fmla="*/ 1550852 h 1550852"/>
              <a:gd name="connsiteX3" fmla="*/ 0 w 1550854"/>
              <a:gd name="connsiteY3" fmla="*/ 775426 h 1550852"/>
              <a:gd name="connsiteX4" fmla="*/ 775427 w 1550854"/>
              <a:gd name="connsiteY4" fmla="*/ 0 h 155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854" h="1550852">
                <a:moveTo>
                  <a:pt x="775427" y="0"/>
                </a:moveTo>
                <a:cubicBezTo>
                  <a:pt x="1203684" y="0"/>
                  <a:pt x="1550854" y="347170"/>
                  <a:pt x="1550854" y="775426"/>
                </a:cubicBezTo>
                <a:cubicBezTo>
                  <a:pt x="1550854" y="1203682"/>
                  <a:pt x="1203684" y="1550852"/>
                  <a:pt x="775427" y="1550852"/>
                </a:cubicBezTo>
                <a:cubicBezTo>
                  <a:pt x="347170" y="1550852"/>
                  <a:pt x="0" y="1203682"/>
                  <a:pt x="0" y="775426"/>
                </a:cubicBezTo>
                <a:cubicBezTo>
                  <a:pt x="0" y="347170"/>
                  <a:pt x="347170" y="0"/>
                  <a:pt x="7754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D679A92-4DC7-4E36-B9A8-EFC3D45D2DC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728457" y="1785983"/>
            <a:ext cx="1550854" cy="1550852"/>
          </a:xfrm>
          <a:custGeom>
            <a:avLst/>
            <a:gdLst>
              <a:gd name="connsiteX0" fmla="*/ 775427 w 1550854"/>
              <a:gd name="connsiteY0" fmla="*/ 0 h 1550852"/>
              <a:gd name="connsiteX1" fmla="*/ 1550854 w 1550854"/>
              <a:gd name="connsiteY1" fmla="*/ 775426 h 1550852"/>
              <a:gd name="connsiteX2" fmla="*/ 775427 w 1550854"/>
              <a:gd name="connsiteY2" fmla="*/ 1550852 h 1550852"/>
              <a:gd name="connsiteX3" fmla="*/ 0 w 1550854"/>
              <a:gd name="connsiteY3" fmla="*/ 775426 h 1550852"/>
              <a:gd name="connsiteX4" fmla="*/ 775427 w 1550854"/>
              <a:gd name="connsiteY4" fmla="*/ 0 h 155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854" h="1550852">
                <a:moveTo>
                  <a:pt x="775427" y="0"/>
                </a:moveTo>
                <a:cubicBezTo>
                  <a:pt x="1203684" y="0"/>
                  <a:pt x="1550854" y="347170"/>
                  <a:pt x="1550854" y="775426"/>
                </a:cubicBezTo>
                <a:cubicBezTo>
                  <a:pt x="1550854" y="1203682"/>
                  <a:pt x="1203684" y="1550852"/>
                  <a:pt x="775427" y="1550852"/>
                </a:cubicBezTo>
                <a:cubicBezTo>
                  <a:pt x="347170" y="1550852"/>
                  <a:pt x="0" y="1203682"/>
                  <a:pt x="0" y="775426"/>
                </a:cubicBezTo>
                <a:cubicBezTo>
                  <a:pt x="0" y="347170"/>
                  <a:pt x="347170" y="0"/>
                  <a:pt x="7754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0F7F531-F77A-4A25-8137-F7C62F69D9C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44227" y="1785983"/>
            <a:ext cx="1550854" cy="1550852"/>
          </a:xfrm>
          <a:custGeom>
            <a:avLst/>
            <a:gdLst>
              <a:gd name="connsiteX0" fmla="*/ 775427 w 1550854"/>
              <a:gd name="connsiteY0" fmla="*/ 0 h 1550852"/>
              <a:gd name="connsiteX1" fmla="*/ 1550854 w 1550854"/>
              <a:gd name="connsiteY1" fmla="*/ 775426 h 1550852"/>
              <a:gd name="connsiteX2" fmla="*/ 775427 w 1550854"/>
              <a:gd name="connsiteY2" fmla="*/ 1550852 h 1550852"/>
              <a:gd name="connsiteX3" fmla="*/ 0 w 1550854"/>
              <a:gd name="connsiteY3" fmla="*/ 775426 h 1550852"/>
              <a:gd name="connsiteX4" fmla="*/ 775427 w 1550854"/>
              <a:gd name="connsiteY4" fmla="*/ 0 h 155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854" h="1550852">
                <a:moveTo>
                  <a:pt x="775427" y="0"/>
                </a:moveTo>
                <a:cubicBezTo>
                  <a:pt x="1203684" y="0"/>
                  <a:pt x="1550854" y="347170"/>
                  <a:pt x="1550854" y="775426"/>
                </a:cubicBezTo>
                <a:cubicBezTo>
                  <a:pt x="1550854" y="1203682"/>
                  <a:pt x="1203684" y="1550852"/>
                  <a:pt x="775427" y="1550852"/>
                </a:cubicBezTo>
                <a:cubicBezTo>
                  <a:pt x="347170" y="1550852"/>
                  <a:pt x="0" y="1203682"/>
                  <a:pt x="0" y="775426"/>
                </a:cubicBezTo>
                <a:cubicBezTo>
                  <a:pt x="0" y="347170"/>
                  <a:pt x="347170" y="0"/>
                  <a:pt x="7754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4514444-7838-4A36-BB7A-B6C720CE30A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96917" y="4156906"/>
            <a:ext cx="1550854" cy="1550852"/>
          </a:xfrm>
          <a:custGeom>
            <a:avLst/>
            <a:gdLst>
              <a:gd name="connsiteX0" fmla="*/ 775427 w 1550854"/>
              <a:gd name="connsiteY0" fmla="*/ 0 h 1550852"/>
              <a:gd name="connsiteX1" fmla="*/ 1550854 w 1550854"/>
              <a:gd name="connsiteY1" fmla="*/ 775426 h 1550852"/>
              <a:gd name="connsiteX2" fmla="*/ 775427 w 1550854"/>
              <a:gd name="connsiteY2" fmla="*/ 1550852 h 1550852"/>
              <a:gd name="connsiteX3" fmla="*/ 0 w 1550854"/>
              <a:gd name="connsiteY3" fmla="*/ 775426 h 1550852"/>
              <a:gd name="connsiteX4" fmla="*/ 775427 w 1550854"/>
              <a:gd name="connsiteY4" fmla="*/ 0 h 155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854" h="1550852">
                <a:moveTo>
                  <a:pt x="775427" y="0"/>
                </a:moveTo>
                <a:cubicBezTo>
                  <a:pt x="1203684" y="0"/>
                  <a:pt x="1550854" y="347170"/>
                  <a:pt x="1550854" y="775426"/>
                </a:cubicBezTo>
                <a:cubicBezTo>
                  <a:pt x="1550854" y="1203682"/>
                  <a:pt x="1203684" y="1550852"/>
                  <a:pt x="775427" y="1550852"/>
                </a:cubicBezTo>
                <a:cubicBezTo>
                  <a:pt x="347170" y="1550852"/>
                  <a:pt x="0" y="1203682"/>
                  <a:pt x="0" y="775426"/>
                </a:cubicBezTo>
                <a:cubicBezTo>
                  <a:pt x="0" y="347170"/>
                  <a:pt x="347170" y="0"/>
                  <a:pt x="7754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76F65CD-A9EC-4D38-9245-03E272504097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912687" y="4156906"/>
            <a:ext cx="1550854" cy="1550852"/>
          </a:xfrm>
          <a:custGeom>
            <a:avLst/>
            <a:gdLst>
              <a:gd name="connsiteX0" fmla="*/ 775427 w 1550854"/>
              <a:gd name="connsiteY0" fmla="*/ 0 h 1550852"/>
              <a:gd name="connsiteX1" fmla="*/ 1550854 w 1550854"/>
              <a:gd name="connsiteY1" fmla="*/ 775426 h 1550852"/>
              <a:gd name="connsiteX2" fmla="*/ 775427 w 1550854"/>
              <a:gd name="connsiteY2" fmla="*/ 1550852 h 1550852"/>
              <a:gd name="connsiteX3" fmla="*/ 0 w 1550854"/>
              <a:gd name="connsiteY3" fmla="*/ 775426 h 1550852"/>
              <a:gd name="connsiteX4" fmla="*/ 775427 w 1550854"/>
              <a:gd name="connsiteY4" fmla="*/ 0 h 155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854" h="1550852">
                <a:moveTo>
                  <a:pt x="775427" y="0"/>
                </a:moveTo>
                <a:cubicBezTo>
                  <a:pt x="1203684" y="0"/>
                  <a:pt x="1550854" y="347170"/>
                  <a:pt x="1550854" y="775426"/>
                </a:cubicBezTo>
                <a:cubicBezTo>
                  <a:pt x="1550854" y="1203682"/>
                  <a:pt x="1203684" y="1550852"/>
                  <a:pt x="775427" y="1550852"/>
                </a:cubicBezTo>
                <a:cubicBezTo>
                  <a:pt x="347170" y="1550852"/>
                  <a:pt x="0" y="1203682"/>
                  <a:pt x="0" y="775426"/>
                </a:cubicBezTo>
                <a:cubicBezTo>
                  <a:pt x="0" y="347170"/>
                  <a:pt x="347170" y="0"/>
                  <a:pt x="7754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2B05B0C2-D64B-4746-9042-E5EF70C50E2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728457" y="4156906"/>
            <a:ext cx="1550854" cy="1550852"/>
          </a:xfrm>
          <a:custGeom>
            <a:avLst/>
            <a:gdLst>
              <a:gd name="connsiteX0" fmla="*/ 775427 w 1550854"/>
              <a:gd name="connsiteY0" fmla="*/ 0 h 1550852"/>
              <a:gd name="connsiteX1" fmla="*/ 1550854 w 1550854"/>
              <a:gd name="connsiteY1" fmla="*/ 775426 h 1550852"/>
              <a:gd name="connsiteX2" fmla="*/ 775427 w 1550854"/>
              <a:gd name="connsiteY2" fmla="*/ 1550852 h 1550852"/>
              <a:gd name="connsiteX3" fmla="*/ 0 w 1550854"/>
              <a:gd name="connsiteY3" fmla="*/ 775426 h 1550852"/>
              <a:gd name="connsiteX4" fmla="*/ 775427 w 1550854"/>
              <a:gd name="connsiteY4" fmla="*/ 0 h 155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854" h="1550852">
                <a:moveTo>
                  <a:pt x="775427" y="0"/>
                </a:moveTo>
                <a:cubicBezTo>
                  <a:pt x="1203684" y="0"/>
                  <a:pt x="1550854" y="347170"/>
                  <a:pt x="1550854" y="775426"/>
                </a:cubicBezTo>
                <a:cubicBezTo>
                  <a:pt x="1550854" y="1203682"/>
                  <a:pt x="1203684" y="1550852"/>
                  <a:pt x="775427" y="1550852"/>
                </a:cubicBezTo>
                <a:cubicBezTo>
                  <a:pt x="347170" y="1550852"/>
                  <a:pt x="0" y="1203682"/>
                  <a:pt x="0" y="775426"/>
                </a:cubicBezTo>
                <a:cubicBezTo>
                  <a:pt x="0" y="347170"/>
                  <a:pt x="347170" y="0"/>
                  <a:pt x="7754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9DB2CD58-3E46-4016-9FB2-EFF48022041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9544227" y="4156906"/>
            <a:ext cx="1550854" cy="1550852"/>
          </a:xfrm>
          <a:custGeom>
            <a:avLst/>
            <a:gdLst>
              <a:gd name="connsiteX0" fmla="*/ 775427 w 1550854"/>
              <a:gd name="connsiteY0" fmla="*/ 0 h 1550852"/>
              <a:gd name="connsiteX1" fmla="*/ 1550854 w 1550854"/>
              <a:gd name="connsiteY1" fmla="*/ 775426 h 1550852"/>
              <a:gd name="connsiteX2" fmla="*/ 775427 w 1550854"/>
              <a:gd name="connsiteY2" fmla="*/ 1550852 h 1550852"/>
              <a:gd name="connsiteX3" fmla="*/ 0 w 1550854"/>
              <a:gd name="connsiteY3" fmla="*/ 775426 h 1550852"/>
              <a:gd name="connsiteX4" fmla="*/ 775427 w 1550854"/>
              <a:gd name="connsiteY4" fmla="*/ 0 h 155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854" h="1550852">
                <a:moveTo>
                  <a:pt x="775427" y="0"/>
                </a:moveTo>
                <a:cubicBezTo>
                  <a:pt x="1203684" y="0"/>
                  <a:pt x="1550854" y="347170"/>
                  <a:pt x="1550854" y="775426"/>
                </a:cubicBezTo>
                <a:cubicBezTo>
                  <a:pt x="1550854" y="1203682"/>
                  <a:pt x="1203684" y="1550852"/>
                  <a:pt x="775427" y="1550852"/>
                </a:cubicBezTo>
                <a:cubicBezTo>
                  <a:pt x="347170" y="1550852"/>
                  <a:pt x="0" y="1203682"/>
                  <a:pt x="0" y="775426"/>
                </a:cubicBezTo>
                <a:cubicBezTo>
                  <a:pt x="0" y="347170"/>
                  <a:pt x="347170" y="0"/>
                  <a:pt x="7754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3A3BF8-0D5E-4F10-B4E3-DFE8C217A27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96917" y="1785983"/>
            <a:ext cx="1550854" cy="1550852"/>
          </a:xfrm>
          <a:custGeom>
            <a:avLst/>
            <a:gdLst>
              <a:gd name="connsiteX0" fmla="*/ 775427 w 1550854"/>
              <a:gd name="connsiteY0" fmla="*/ 0 h 1550852"/>
              <a:gd name="connsiteX1" fmla="*/ 1550854 w 1550854"/>
              <a:gd name="connsiteY1" fmla="*/ 775426 h 1550852"/>
              <a:gd name="connsiteX2" fmla="*/ 775427 w 1550854"/>
              <a:gd name="connsiteY2" fmla="*/ 1550852 h 1550852"/>
              <a:gd name="connsiteX3" fmla="*/ 0 w 1550854"/>
              <a:gd name="connsiteY3" fmla="*/ 775426 h 1550852"/>
              <a:gd name="connsiteX4" fmla="*/ 775427 w 1550854"/>
              <a:gd name="connsiteY4" fmla="*/ 0 h 1550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50854" h="1550852">
                <a:moveTo>
                  <a:pt x="775427" y="0"/>
                </a:moveTo>
                <a:cubicBezTo>
                  <a:pt x="1203684" y="0"/>
                  <a:pt x="1550854" y="347170"/>
                  <a:pt x="1550854" y="775426"/>
                </a:cubicBezTo>
                <a:cubicBezTo>
                  <a:pt x="1550854" y="1203682"/>
                  <a:pt x="1203684" y="1550852"/>
                  <a:pt x="775427" y="1550852"/>
                </a:cubicBezTo>
                <a:cubicBezTo>
                  <a:pt x="347170" y="1550852"/>
                  <a:pt x="0" y="1203682"/>
                  <a:pt x="0" y="775426"/>
                </a:cubicBezTo>
                <a:cubicBezTo>
                  <a:pt x="0" y="347170"/>
                  <a:pt x="347170" y="0"/>
                  <a:pt x="77542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4873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8F9E11-9141-40C5-BB66-788AADC4560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255000" y="2044700"/>
            <a:ext cx="2133600" cy="2133600"/>
          </a:xfrm>
          <a:custGeom>
            <a:avLst/>
            <a:gdLst>
              <a:gd name="connsiteX0" fmla="*/ 0 w 2133600"/>
              <a:gd name="connsiteY0" fmla="*/ 0 h 2133600"/>
              <a:gd name="connsiteX1" fmla="*/ 2133600 w 2133600"/>
              <a:gd name="connsiteY1" fmla="*/ 0 h 2133600"/>
              <a:gd name="connsiteX2" fmla="*/ 2133600 w 2133600"/>
              <a:gd name="connsiteY2" fmla="*/ 2133600 h 2133600"/>
              <a:gd name="connsiteX3" fmla="*/ 0 w 2133600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133600">
                <a:moveTo>
                  <a:pt x="0" y="0"/>
                </a:moveTo>
                <a:lnTo>
                  <a:pt x="2133600" y="0"/>
                </a:lnTo>
                <a:lnTo>
                  <a:pt x="2133600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D14AE28-B5D0-45D6-B3C9-0120F23F83E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03400" y="2044700"/>
            <a:ext cx="2133600" cy="2133600"/>
          </a:xfrm>
          <a:custGeom>
            <a:avLst/>
            <a:gdLst>
              <a:gd name="connsiteX0" fmla="*/ 0 w 2133600"/>
              <a:gd name="connsiteY0" fmla="*/ 0 h 2133600"/>
              <a:gd name="connsiteX1" fmla="*/ 2133600 w 2133600"/>
              <a:gd name="connsiteY1" fmla="*/ 0 h 2133600"/>
              <a:gd name="connsiteX2" fmla="*/ 2133600 w 2133600"/>
              <a:gd name="connsiteY2" fmla="*/ 2133600 h 2133600"/>
              <a:gd name="connsiteX3" fmla="*/ 0 w 2133600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133600">
                <a:moveTo>
                  <a:pt x="0" y="0"/>
                </a:moveTo>
                <a:lnTo>
                  <a:pt x="2133600" y="0"/>
                </a:lnTo>
                <a:lnTo>
                  <a:pt x="2133600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871C6BC-3A93-48F4-A988-6D96335A92F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029200" y="2044700"/>
            <a:ext cx="2133600" cy="2133600"/>
          </a:xfrm>
          <a:custGeom>
            <a:avLst/>
            <a:gdLst>
              <a:gd name="connsiteX0" fmla="*/ 0 w 2133600"/>
              <a:gd name="connsiteY0" fmla="*/ 0 h 2133600"/>
              <a:gd name="connsiteX1" fmla="*/ 2133600 w 2133600"/>
              <a:gd name="connsiteY1" fmla="*/ 0 h 2133600"/>
              <a:gd name="connsiteX2" fmla="*/ 2133600 w 2133600"/>
              <a:gd name="connsiteY2" fmla="*/ 2133600 h 2133600"/>
              <a:gd name="connsiteX3" fmla="*/ 0 w 2133600"/>
              <a:gd name="connsiteY3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3600" h="2133600">
                <a:moveTo>
                  <a:pt x="0" y="0"/>
                </a:moveTo>
                <a:lnTo>
                  <a:pt x="2133600" y="0"/>
                </a:lnTo>
                <a:lnTo>
                  <a:pt x="2133600" y="2133600"/>
                </a:lnTo>
                <a:lnTo>
                  <a:pt x="0" y="2133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5650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903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5624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9773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4406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94245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32711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1401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12/28/2024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670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06" r:id="rId18"/>
    <p:sldLayoutId id="2147483805" r:id="rId19"/>
    <p:sldLayoutId id="2147483802" r:id="rId20"/>
    <p:sldLayoutId id="2147483801" r:id="rId21"/>
    <p:sldLayoutId id="2147483799" r:id="rId22"/>
    <p:sldLayoutId id="2147483798" r:id="rId23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6B31CB8-5968-4977-AA46-8E4E6DA149E9}"/>
              </a:ext>
            </a:extLst>
          </p:cNvPr>
          <p:cNvSpPr/>
          <p:nvPr/>
        </p:nvSpPr>
        <p:spPr>
          <a:xfrm>
            <a:off x="0" y="-59972"/>
            <a:ext cx="12192000" cy="5171522"/>
          </a:xfrm>
          <a:prstGeom prst="rect">
            <a:avLst/>
          </a:prstGeom>
          <a:gradFill flip="none" rotWithShape="1">
            <a:gsLst>
              <a:gs pos="36000">
                <a:schemeClr val="accent2">
                  <a:alpha val="92000"/>
                </a:schemeClr>
              </a:gs>
              <a:gs pos="6000">
                <a:schemeClr val="accent3">
                  <a:alpha val="92000"/>
                </a:schemeClr>
              </a:gs>
              <a:gs pos="94000">
                <a:schemeClr val="accent1">
                  <a:alpha val="92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FD4899-97EE-49D2-BBCA-17D2390DB2A7}"/>
              </a:ext>
            </a:extLst>
          </p:cNvPr>
          <p:cNvSpPr txBox="1"/>
          <p:nvPr/>
        </p:nvSpPr>
        <p:spPr>
          <a:xfrm>
            <a:off x="2510971" y="2011338"/>
            <a:ext cx="717005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4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1EC10D-9C15-44BC-8FF7-3AA8B165C525}"/>
              </a:ext>
            </a:extLst>
          </p:cNvPr>
          <p:cNvSpPr txBox="1"/>
          <p:nvPr/>
        </p:nvSpPr>
        <p:spPr>
          <a:xfrm>
            <a:off x="350213" y="2948194"/>
            <a:ext cx="1149157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5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5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000" b="1" i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5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vi-VN" sz="5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ô tô</a:t>
            </a:r>
            <a:r>
              <a:rPr lang="en-US" sz="5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5F250-D143-4B37-9866-B7662D707510}"/>
              </a:ext>
            </a:extLst>
          </p:cNvPr>
          <p:cNvSpPr txBox="1"/>
          <p:nvPr/>
        </p:nvSpPr>
        <p:spPr>
          <a:xfrm>
            <a:off x="3294154" y="5342893"/>
            <a:ext cx="5603689" cy="139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Người</a:t>
            </a: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thực</a:t>
            </a: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hiện</a:t>
            </a: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  <a:r>
              <a:rPr lang="vi-VN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Nguyễn Cảnh Hùng</a:t>
            </a:r>
            <a:endParaRPr lang="en-US" spc="15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MSV: 205</a:t>
            </a:r>
            <a:r>
              <a:rPr lang="vi-VN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748020110222</a:t>
            </a:r>
            <a:endParaRPr lang="en-US" spc="15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Lớp</a:t>
            </a: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61K5</a:t>
            </a:r>
          </a:p>
          <a:p>
            <a:pPr algn="ctr">
              <a:lnSpc>
                <a:spcPct val="120000"/>
              </a:lnSpc>
            </a:pPr>
            <a:r>
              <a:rPr lang="en-US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Giáo</a:t>
            </a: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viên</a:t>
            </a: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hướng</a:t>
            </a: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dẫn</a:t>
            </a: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  <a:r>
              <a:rPr lang="en-US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ThS</a:t>
            </a: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r>
              <a:rPr lang="en-US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Phạm</a:t>
            </a: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pc="1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Trà</a:t>
            </a:r>
            <a:r>
              <a:rPr lang="en-US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My</a:t>
            </a:r>
          </a:p>
        </p:txBody>
      </p:sp>
      <p:pic>
        <p:nvPicPr>
          <p:cNvPr id="2" name="Picture 1" descr="A blue and white logo with a map and a globe&#10;&#10;Description automatically generated">
            <a:extLst>
              <a:ext uri="{FF2B5EF4-FFF2-40B4-BE49-F238E27FC236}">
                <a16:creationId xmlns:a16="http://schemas.microsoft.com/office/drawing/2014/main" id="{8280A2DA-5489-B4D3-473D-AAE96EF31A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295" y="288297"/>
            <a:ext cx="1317797" cy="13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597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website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4788" y="1337139"/>
            <a:ext cx="1190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xem xe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320727-1C8F-249D-2E2A-E6A7D988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83" y="1960728"/>
            <a:ext cx="10332434" cy="464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website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4788" y="1337139"/>
            <a:ext cx="1190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xe ô tô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03048C-C5F8-9DF2-38A0-A64ED326E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41" y="1960092"/>
            <a:ext cx="10483318" cy="471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39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website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4788" y="1337139"/>
            <a:ext cx="1190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AFE50E-B4DA-8AEC-7697-F3E123ED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329" y="1798804"/>
            <a:ext cx="9553342" cy="489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website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4788" y="1337139"/>
            <a:ext cx="1190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BFFCF5-93F9-9CF6-2707-F7095F22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616" y="1867183"/>
            <a:ext cx="10361555" cy="473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1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website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4788" y="1337139"/>
            <a:ext cx="1190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80B327-FC44-C70A-6069-07C918BF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10" y="1867183"/>
            <a:ext cx="9355979" cy="483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14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website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4788" y="1337139"/>
            <a:ext cx="1190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1416D6-FDED-EC1A-AF75-49B5304E8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00" y="1867183"/>
            <a:ext cx="9526000" cy="49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1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website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64910" y="1337139"/>
            <a:ext cx="1190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trang tổng quan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91ADF9-9EBA-AD22-2854-5580DAC8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38" y="1798804"/>
            <a:ext cx="9501723" cy="49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185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website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4788" y="1337139"/>
            <a:ext cx="1190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quản lý xe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E84C2A-91E3-1098-368E-3AFBAADF2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00" y="1867183"/>
            <a:ext cx="9526000" cy="490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54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website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4788" y="1337139"/>
            <a:ext cx="1190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A91160-A8FE-6400-3724-94DBA16E3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138" y="1867183"/>
            <a:ext cx="9501723" cy="490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56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website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4788" y="1337139"/>
            <a:ext cx="1190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9256BF-AE42-8F50-E41A-53EF4606D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068" y="1867183"/>
            <a:ext cx="9481863" cy="491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0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0DED21C-74E4-471A-8070-AFD9A82D95B1}"/>
              </a:ext>
            </a:extLst>
          </p:cNvPr>
          <p:cNvSpPr txBox="1"/>
          <p:nvPr/>
        </p:nvSpPr>
        <p:spPr>
          <a:xfrm>
            <a:off x="4615180" y="372770"/>
            <a:ext cx="296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3" name="Hexagon 2"/>
          <p:cNvSpPr/>
          <p:nvPr/>
        </p:nvSpPr>
        <p:spPr>
          <a:xfrm>
            <a:off x="1092949" y="2086975"/>
            <a:ext cx="1060704" cy="579120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61237" y="2176480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>
            <a:off x="3250818" y="2086975"/>
            <a:ext cx="69202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bài toán bán xe ô tô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Line 11"/>
          <p:cNvSpPr>
            <a:spLocks noChangeShapeType="1"/>
          </p:cNvSpPr>
          <p:nvPr/>
        </p:nvSpPr>
        <p:spPr bwMode="auto">
          <a:xfrm>
            <a:off x="3061580" y="2685474"/>
            <a:ext cx="4800600" cy="0"/>
          </a:xfrm>
          <a:prstGeom prst="line">
            <a:avLst/>
          </a:prstGeom>
          <a:ln>
            <a:headEnd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7" name="Hexagon 66"/>
          <p:cNvSpPr/>
          <p:nvPr/>
        </p:nvSpPr>
        <p:spPr>
          <a:xfrm>
            <a:off x="1092949" y="3045032"/>
            <a:ext cx="1060704" cy="579120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391507" y="3134537"/>
            <a:ext cx="463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II</a:t>
            </a:r>
          </a:p>
        </p:txBody>
      </p:sp>
      <p:sp>
        <p:nvSpPr>
          <p:cNvPr id="69" name="Text Box 12"/>
          <p:cNvSpPr txBox="1">
            <a:spLocks noChangeArrowheads="1"/>
          </p:cNvSpPr>
          <p:nvPr/>
        </p:nvSpPr>
        <p:spPr bwMode="auto">
          <a:xfrm>
            <a:off x="3250818" y="3112351"/>
            <a:ext cx="449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Line 11"/>
          <p:cNvSpPr>
            <a:spLocks noChangeShapeType="1"/>
          </p:cNvSpPr>
          <p:nvPr/>
        </p:nvSpPr>
        <p:spPr bwMode="auto">
          <a:xfrm>
            <a:off x="3061580" y="3643531"/>
            <a:ext cx="4800600" cy="0"/>
          </a:xfrm>
          <a:prstGeom prst="line">
            <a:avLst/>
          </a:prstGeom>
          <a:ln>
            <a:headEnd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2" name="Hexagon 71"/>
          <p:cNvSpPr/>
          <p:nvPr/>
        </p:nvSpPr>
        <p:spPr>
          <a:xfrm>
            <a:off x="1092949" y="4003088"/>
            <a:ext cx="1060704" cy="579120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321777" y="4092593"/>
            <a:ext cx="603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III</a:t>
            </a:r>
          </a:p>
        </p:txBody>
      </p:sp>
      <p:sp>
        <p:nvSpPr>
          <p:cNvPr id="74" name="Text Box 12"/>
          <p:cNvSpPr txBox="1">
            <a:spLocks noChangeArrowheads="1"/>
          </p:cNvSpPr>
          <p:nvPr/>
        </p:nvSpPr>
        <p:spPr bwMode="auto">
          <a:xfrm>
            <a:off x="3250818" y="4070407"/>
            <a:ext cx="449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website</a:t>
            </a:r>
          </a:p>
        </p:txBody>
      </p:sp>
      <p:sp>
        <p:nvSpPr>
          <p:cNvPr id="75" name="Line 11"/>
          <p:cNvSpPr>
            <a:spLocks noChangeShapeType="1"/>
          </p:cNvSpPr>
          <p:nvPr/>
        </p:nvSpPr>
        <p:spPr bwMode="auto">
          <a:xfrm>
            <a:off x="3061580" y="4601587"/>
            <a:ext cx="4800600" cy="0"/>
          </a:xfrm>
          <a:prstGeom prst="line">
            <a:avLst/>
          </a:prstGeom>
          <a:ln>
            <a:headEnd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76" name="Hexagon 75"/>
          <p:cNvSpPr/>
          <p:nvPr/>
        </p:nvSpPr>
        <p:spPr>
          <a:xfrm>
            <a:off x="1092949" y="4961145"/>
            <a:ext cx="1060704" cy="579120"/>
          </a:xfrm>
          <a:prstGeom prst="flowChartConnector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363454" y="5050650"/>
            <a:ext cx="519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IV</a:t>
            </a:r>
          </a:p>
        </p:txBody>
      </p:sp>
      <p:sp>
        <p:nvSpPr>
          <p:cNvPr id="79" name="Text Box 12"/>
          <p:cNvSpPr txBox="1">
            <a:spLocks noChangeArrowheads="1"/>
          </p:cNvSpPr>
          <p:nvPr/>
        </p:nvSpPr>
        <p:spPr bwMode="auto">
          <a:xfrm>
            <a:off x="3250818" y="5028464"/>
            <a:ext cx="449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thu được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Line 11"/>
          <p:cNvSpPr>
            <a:spLocks noChangeShapeType="1"/>
          </p:cNvSpPr>
          <p:nvPr/>
        </p:nvSpPr>
        <p:spPr bwMode="auto">
          <a:xfrm>
            <a:off x="3061580" y="5559644"/>
            <a:ext cx="4800600" cy="0"/>
          </a:xfrm>
          <a:prstGeom prst="line">
            <a:avLst/>
          </a:prstGeom>
          <a:ln>
            <a:headEnd/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306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1999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IV.Kết Quả thu được 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577C26-9574-1444-FA63-0BFE28630CE8}"/>
              </a:ext>
            </a:extLst>
          </p:cNvPr>
          <p:cNvSpPr txBox="1"/>
          <p:nvPr/>
        </p:nvSpPr>
        <p:spPr>
          <a:xfrm>
            <a:off x="1096276" y="1809031"/>
            <a:ext cx="10515600" cy="406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ạo ra một website bán xe ô tô đơn giản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dễ sử dụng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Hiển thị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loại xe theo từng loại hãng xe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màu sắc, 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đời xe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màu sắc, giá cả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được chức năng tìm kiếm xe ô tô cho khách hàng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các chức năng tìm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khách hàng và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trị viên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linh động hãng xe, dòng xe, loại xe,…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lý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lý thông tin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698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Video 3" title="Megaphone And Colorful Text Bubbles">
            <a:hlinkClick r:id="" action="ppaction://media"/>
            <a:extLst>
              <a:ext uri="{FF2B5EF4-FFF2-40B4-BE49-F238E27FC236}">
                <a16:creationId xmlns:a16="http://schemas.microsoft.com/office/drawing/2014/main" id="{D62161F3-A6E3-D241-2BAA-B6F8B65AFA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A760BEBA-4191-5DC9-F606-DC1080B796AE}"/>
              </a:ext>
            </a:extLst>
          </p:cNvPr>
          <p:cNvSpPr txBox="1"/>
          <p:nvPr/>
        </p:nvSpPr>
        <p:spPr>
          <a:xfrm>
            <a:off x="4731026" y="506896"/>
            <a:ext cx="67685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000" b="1" dirty="0">
                <a:solidFill>
                  <a:schemeClr val="bg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THANKS FOR WATCHING</a:t>
            </a:r>
            <a:endParaRPr lang="en-US" sz="8000" b="1" dirty="0">
              <a:solidFill>
                <a:schemeClr val="bg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16165" y="1445745"/>
            <a:ext cx="11975834" cy="5011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1. Lý do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chọn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đề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tài</a:t>
            </a:r>
            <a:endParaRPr lang="en-US" sz="24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25425" indent="-225425">
              <a:lnSpc>
                <a:spcPct val="150000"/>
              </a:lnSpc>
              <a:spcBef>
                <a:spcPct val="0"/>
              </a:spcBef>
              <a:buClrTx/>
              <a:buFontTx/>
              <a:buChar char="-"/>
            </a:pPr>
            <a:r>
              <a:rPr lang="vi-VN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Xu hướng mua sắm trực tuyến: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Thương mại điện tử ngày càng phát triển mạnh mẽ, với người tiêu dùng ngày càng ưa chuộng việc tìm hiểu và mua ô tô trực tuyến.</a:t>
            </a:r>
          </a:p>
          <a:p>
            <a:pPr marL="225425" indent="-225425">
              <a:lnSpc>
                <a:spcPct val="150000"/>
              </a:lnSpc>
              <a:spcBef>
                <a:spcPct val="0"/>
              </a:spcBef>
              <a:buClrTx/>
              <a:buFontTx/>
              <a:buChar char="-"/>
            </a:pPr>
            <a:r>
              <a:rPr lang="vi-VN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Thị trường ô tô tiềm năng: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Ô tô là một mặt hàng có nhu cầu lớn và đa dạng, với xu hướng thay đổi theo thị hiếu và yêu cầu của người tiêu dùng.</a:t>
            </a:r>
          </a:p>
          <a:p>
            <a:pPr marL="225425" indent="-225425">
              <a:lnSpc>
                <a:spcPct val="150000"/>
              </a:lnSpc>
              <a:spcBef>
                <a:spcPct val="0"/>
              </a:spcBef>
              <a:buClrTx/>
              <a:buFontTx/>
              <a:buChar char="-"/>
            </a:pPr>
            <a:r>
              <a:rPr lang="vi-VN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Khả năng tiếp cận rộng rãi: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Website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bán ô tô giúp tiếp cận khách hàng ở mọi nơi, không bị giới hạn bởi vị trí địa lý, mang đến sự thuận tiện cho việc tìm kiếm, xem thông tin và mua xe.</a:t>
            </a:r>
          </a:p>
          <a:p>
            <a:pPr marL="225425" indent="-225425">
              <a:lnSpc>
                <a:spcPct val="150000"/>
              </a:lnSpc>
              <a:spcBef>
                <a:spcPct val="0"/>
              </a:spcBef>
              <a:buClrTx/>
              <a:buFontTx/>
              <a:buChar char="-"/>
            </a:pPr>
            <a:r>
              <a:rPr lang="vi-VN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Kỹ năng phát triển: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Cơ hội học tập và phát triển các kỹ năng chuyên môn về thiết kế, phát triển </a:t>
            </a:r>
            <a:r>
              <a:rPr lang="vi-VN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website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và quản lý dự án trong lĩnh vực bán ô tô trực tuyến.</a:t>
            </a:r>
            <a:endParaRPr lang="en-US" sz="2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I. </a:t>
            </a: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Giới thiệu bài toán bán xe ô tô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66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A21BE-D298-3AE9-735A-8DABE8E05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A71D9A-B951-0B6F-010D-FA1441E2F12C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I. </a:t>
            </a: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Giới thiệu bài toán bán xe ô tô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BCCC7E54-725D-51BD-3C9D-3CA338A71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5" y="1617975"/>
            <a:ext cx="11975834" cy="3903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2.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Mục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đích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án</a:t>
            </a:r>
            <a:endParaRPr lang="en-US" sz="24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25425" indent="-225425">
              <a:lnSpc>
                <a:spcPct val="150000"/>
              </a:lnSpc>
              <a:spcBef>
                <a:spcPct val="0"/>
              </a:spcBef>
              <a:buClrTx/>
              <a:buFontTx/>
              <a:buChar char="-"/>
            </a:pPr>
            <a:r>
              <a:rPr lang="vi-VN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Tạo ra một nền tảng mua xe tiện lợi: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Giúp người tiêu dùng dễ dàng tìm kiếm, lựa chọn và chọn xe trực tuyến.</a:t>
            </a:r>
            <a:endParaRPr lang="en-US" sz="2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25425" indent="-225425">
              <a:lnSpc>
                <a:spcPct val="150000"/>
              </a:lnSpc>
              <a:spcBef>
                <a:spcPct val="0"/>
              </a:spcBef>
              <a:buClrTx/>
              <a:buFontTx/>
              <a:buChar char="-"/>
            </a:pPr>
            <a:r>
              <a:rPr lang="vi-VN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Tối ưu trải nghiệm người dùng: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Thiết kế giao diện và chức năng thân thiện, đơn giản, dễ sử dụng.</a:t>
            </a:r>
            <a:endParaRPr lang="en-US" sz="2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25425" indent="-225425">
              <a:lnSpc>
                <a:spcPct val="150000"/>
              </a:lnSpc>
              <a:spcBef>
                <a:spcPct val="0"/>
              </a:spcBef>
              <a:buClrTx/>
              <a:buFontTx/>
              <a:buChar char="-"/>
            </a:pPr>
            <a:r>
              <a:rPr lang="vi-VN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Hỗ trợ doanh nghiệp: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Giúp các </a:t>
            </a:r>
            <a:r>
              <a:rPr lang="vi-VN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showroom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quy mô nhỏ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và vừa tăng cường sự hiện diện trực tuyến và mở rộng thị trường.</a:t>
            </a:r>
            <a:endParaRPr lang="en-US" sz="2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128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5FB61-C1B2-2685-D984-E9F563431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9AF66DC-CC31-C90C-67E9-A9F3C97A1D32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I. </a:t>
            </a: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Giới thiệu bài toán bán xe ô tô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12">
            <a:extLst>
              <a:ext uri="{FF2B5EF4-FFF2-40B4-BE49-F238E27FC236}">
                <a16:creationId xmlns:a16="http://schemas.microsoft.com/office/drawing/2014/main" id="{37A17098-3751-0964-CB46-78F504A8B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4" y="2286722"/>
            <a:ext cx="11975835" cy="2241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3.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Yêu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cầu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đồ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án</a:t>
            </a:r>
            <a:endParaRPr lang="en-US" sz="24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25425" indent="-225425">
              <a:lnSpc>
                <a:spcPct val="150000"/>
              </a:lnSpc>
              <a:spcBef>
                <a:spcPct val="0"/>
              </a:spcBef>
              <a:buClrTx/>
              <a:buFontTx/>
              <a:buChar char="-"/>
            </a:pPr>
            <a:r>
              <a:rPr lang="vi-VN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Giao diện dễ sử dụng: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Thiết kế giao diện đơn giản, dễ sử dụng.</a:t>
            </a:r>
            <a:endParaRPr lang="en-US" sz="2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25425" indent="-225425">
              <a:lnSpc>
                <a:spcPct val="150000"/>
              </a:lnSpc>
              <a:spcBef>
                <a:spcPct val="0"/>
              </a:spcBef>
              <a:buClrTx/>
              <a:buFontTx/>
              <a:buChar char="-"/>
            </a:pP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Chức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năng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đầy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đủ</a:t>
            </a:r>
            <a:r>
              <a:rPr lang="en-US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Bao </a:t>
            </a:r>
            <a:r>
              <a:rPr lang="en-US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gồm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kiếm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xe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giỏ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hàng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tạo phiếu </a:t>
            </a:r>
            <a:r>
              <a:rPr lang="en-US" sz="2400" dirty="0" err="1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hỗ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trợ,..</a:t>
            </a: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. </a:t>
            </a:r>
            <a:endParaRPr lang="vi-VN" sz="2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225425" indent="-225425">
              <a:lnSpc>
                <a:spcPct val="150000"/>
              </a:lnSpc>
              <a:spcBef>
                <a:spcPct val="0"/>
              </a:spcBef>
              <a:buClrTx/>
              <a:buFontTx/>
              <a:buChar char="-"/>
            </a:pPr>
            <a:r>
              <a:rPr lang="vi-VN" sz="24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Quản lý hiệu quả:</a:t>
            </a:r>
            <a:r>
              <a:rPr lang="vi-VN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 Hệ thống quản lý xe, đơn hàng, và khách hàng hiệu quả.</a:t>
            </a:r>
            <a:endParaRPr lang="en-US" sz="2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006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DA4B7-F226-8872-8064-70C8AB4E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2">
            <a:extLst>
              <a:ext uri="{FF2B5EF4-FFF2-40B4-BE49-F238E27FC236}">
                <a16:creationId xmlns:a16="http://schemas.microsoft.com/office/drawing/2014/main" id="{1BBCEE83-EA60-223A-1542-196918B34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5" y="1445745"/>
            <a:ext cx="11975834" cy="362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vi-VN" sz="16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4. Công nghệ sử dụng</a:t>
            </a:r>
            <a:endParaRPr lang="en-US" sz="16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F5D3F6-7FF2-47BB-31BC-2E57EB6A9185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I. </a:t>
            </a:r>
            <a:r>
              <a:rPr lang="vi-VN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Giới thiệu bài toán bán xe ô tô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ea typeface="Verdana" pitchFamily="34" charset="0"/>
              <a:cs typeface="Times New Roman" panose="02020603050405020304" pitchFamily="18" charset="0"/>
            </a:endParaRPr>
          </a:p>
        </p:txBody>
      </p:sp>
      <p:pic>
        <p:nvPicPr>
          <p:cNvPr id="1036" name="Picture 12" descr="What are the new updates in Visual Studio-2022, 17.5 updates? | by Satya  Prakash sahoo | Medium">
            <a:extLst>
              <a:ext uri="{FF2B5EF4-FFF2-40B4-BE49-F238E27FC236}">
                <a16:creationId xmlns:a16="http://schemas.microsoft.com/office/drawing/2014/main" id="{2CD25C37-DAEE-03BE-E6FC-D444C21DF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2" y="2907109"/>
            <a:ext cx="2449788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Khóa học Lập trình CSDL với SQL">
            <a:extLst>
              <a:ext uri="{FF2B5EF4-FFF2-40B4-BE49-F238E27FC236}">
                <a16:creationId xmlns:a16="http://schemas.microsoft.com/office/drawing/2014/main" id="{BE02E540-B709-BDE2-C10F-C1BC16F1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686" y="2907110"/>
            <a:ext cx="261820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UBC GitHub Instructor Guide | Learning Technology Hub">
            <a:extLst>
              <a:ext uri="{FF2B5EF4-FFF2-40B4-BE49-F238E27FC236}">
                <a16:creationId xmlns:a16="http://schemas.microsoft.com/office/drawing/2014/main" id="{950386FB-8241-5E11-4DFA-4206CB610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342" y="2907111"/>
            <a:ext cx="2509450" cy="214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raw.io">
            <a:extLst>
              <a:ext uri="{FF2B5EF4-FFF2-40B4-BE49-F238E27FC236}">
                <a16:creationId xmlns:a16="http://schemas.microsoft.com/office/drawing/2014/main" id="{E3586E48-9E60-16C8-D178-895C007D7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46" y="2907111"/>
            <a:ext cx="2296476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99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tích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175458" y="1364308"/>
            <a:ext cx="85445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tổng quát của hệ thống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3E04BE-478E-BAFE-1AE2-2CA49DBFA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768" y="1702864"/>
            <a:ext cx="5970518" cy="489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7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tích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hệ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284788" y="1567971"/>
            <a:ext cx="28957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Biểu đồ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4AFB20E-40E2-EA47-4895-145E0C7AB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58" y="1426591"/>
            <a:ext cx="8580125" cy="52425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0762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3E0C93E-FC09-4059-A34A-BF4C73FB254A}"/>
              </a:ext>
            </a:extLst>
          </p:cNvPr>
          <p:cNvSpPr/>
          <p:nvPr/>
        </p:nvSpPr>
        <p:spPr>
          <a:xfrm>
            <a:off x="0" y="0"/>
            <a:ext cx="12192000" cy="1268760"/>
          </a:xfrm>
          <a:prstGeom prst="rec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III.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Verdana" pitchFamily="34" charset="0"/>
                <a:cs typeface="Times New Roman" panose="02020603050405020304" pitchFamily="18" charset="0"/>
              </a:rPr>
              <a:t> website 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84788" y="1337139"/>
            <a:ext cx="119072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trang chủ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30045EA5-039A-31D7-76CD-1C0E2478A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110" y="1798804"/>
            <a:ext cx="9491779" cy="491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697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âm ngôn">
  <a:themeElements>
    <a:clrScheme name="Châm ngôn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hâm ngô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hâm ngôn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36665</TotalTime>
  <Words>674</Words>
  <Application>Microsoft Office PowerPoint</Application>
  <PresentationFormat>Màn hình rộng</PresentationFormat>
  <Paragraphs>68</Paragraphs>
  <Slides>21</Slides>
  <Notes>0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8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21</vt:i4>
      </vt:variant>
    </vt:vector>
  </HeadingPairs>
  <TitlesOfParts>
    <vt:vector size="30" baseType="lpstr">
      <vt:lpstr>Arial</vt:lpstr>
      <vt:lpstr>Calibri</vt:lpstr>
      <vt:lpstr>Century Gothic</vt:lpstr>
      <vt:lpstr>Tahoma</vt:lpstr>
      <vt:lpstr>Times New Roman</vt:lpstr>
      <vt:lpstr>Verdana</vt:lpstr>
      <vt:lpstr>Wingdings</vt:lpstr>
      <vt:lpstr>Wingdings 2</vt:lpstr>
      <vt:lpstr>Châm ngôn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Nguyễn Thị Hoài Thương</cp:lastModifiedBy>
  <cp:revision>5438</cp:revision>
  <dcterms:created xsi:type="dcterms:W3CDTF">2015-09-24T05:44:04Z</dcterms:created>
  <dcterms:modified xsi:type="dcterms:W3CDTF">2024-12-28T02:12:45Z</dcterms:modified>
</cp:coreProperties>
</file>